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sldIdLst>
    <p:sldId id="267" r:id="rId2"/>
    <p:sldId id="2539" r:id="rId3"/>
    <p:sldId id="2549" r:id="rId4"/>
    <p:sldId id="2550" r:id="rId5"/>
    <p:sldId id="2540" r:id="rId6"/>
    <p:sldId id="2552" r:id="rId7"/>
    <p:sldId id="2553" r:id="rId8"/>
    <p:sldId id="2554" r:id="rId9"/>
    <p:sldId id="2555" r:id="rId10"/>
    <p:sldId id="2541" r:id="rId11"/>
    <p:sldId id="2556" r:id="rId12"/>
    <p:sldId id="2557" r:id="rId13"/>
    <p:sldId id="2558" r:id="rId14"/>
    <p:sldId id="2559" r:id="rId15"/>
    <p:sldId id="2543" r:id="rId16"/>
    <p:sldId id="2560" r:id="rId17"/>
    <p:sldId id="2561" r:id="rId18"/>
    <p:sldId id="2562" r:id="rId19"/>
    <p:sldId id="2563" r:id="rId20"/>
    <p:sldId id="2564" r:id="rId21"/>
    <p:sldId id="2544" r:id="rId22"/>
    <p:sldId id="2566" r:id="rId23"/>
    <p:sldId id="2567" r:id="rId24"/>
    <p:sldId id="2568" r:id="rId25"/>
    <p:sldId id="2581" r:id="rId26"/>
    <p:sldId id="2545" r:id="rId27"/>
    <p:sldId id="2570" r:id="rId28"/>
    <p:sldId id="2571" r:id="rId29"/>
    <p:sldId id="2572" r:id="rId30"/>
    <p:sldId id="2573" r:id="rId31"/>
    <p:sldId id="2546" r:id="rId32"/>
    <p:sldId id="2574" r:id="rId33"/>
    <p:sldId id="2575" r:id="rId34"/>
    <p:sldId id="2576" r:id="rId35"/>
    <p:sldId id="2547" r:id="rId36"/>
    <p:sldId id="2577" r:id="rId37"/>
    <p:sldId id="2579" r:id="rId38"/>
    <p:sldId id="2580" r:id="rId39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7411EEA-EB42-B12B-B807-216659FE9EC7}"/>
              </a:ext>
            </a:extLst>
          </p:cNvPr>
          <p:cNvSpPr txBox="1"/>
          <p:nvPr userDrawn="1"/>
        </p:nvSpPr>
        <p:spPr>
          <a:xfrm>
            <a:off x="381000" y="381000"/>
            <a:ext cx="38100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模型解读；</a:t>
            </a:r>
            <a:r>
              <a:rPr lang="en-US" altLang="zh-CN"/>
              <a:t>@</a:t>
            </a:r>
            <a:r>
              <a:rPr lang="zh-CN" altLang="en-US"/>
              <a:t>专题集训；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网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知识网络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3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考点突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考点突破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3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解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模型解读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2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专题集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专题集训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74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bin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bin"/><Relationship Id="rId2" Type="http://schemas.openxmlformats.org/officeDocument/2006/relationships/image" Target="../media/image10.bin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bin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bin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bin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bin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bin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bin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bin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bin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bin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bin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bin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bin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bin"/><Relationship Id="rId2" Type="http://schemas.openxmlformats.org/officeDocument/2006/relationships/image" Target="../media/image20.bin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bin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bin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bin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bin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bin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bin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bin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bin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bin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bin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bin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bin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bin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474822"/>
            <a:ext cx="121920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第19章　矩形、棱形与正方形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专题十二　[强化（特殊）平行</a:t>
            </a:r>
            <a:r>
              <a:rPr kumimoji="0" lang="zh-CN" altLang="en-US" sz="5400" kern="1200" cap="none" spc="0" normalizeH="0" baseline="0" noProof="1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四边</a:t>
            </a:r>
            <a:endParaRPr kumimoji="0" lang="en-US" altLang="zh-CN" sz="5400" kern="1200" cap="none" spc="0" normalizeH="0" baseline="0" noProof="1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形</a:t>
            </a: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中的尺规作图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71" name="yt_shape_11971"/>
          <p:cNvSpPr txBox="1"/>
          <p:nvPr/>
        </p:nvSpPr>
        <p:spPr>
          <a:xfrm>
            <a:off x="540119" y="385929"/>
            <a:ext cx="11492915" cy="38779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黑体" pitchFamily="36"/>
                <a:ea typeface="黑体" pitchFamily="36"/>
              </a:rPr>
              <a:t>类型</a:t>
            </a:r>
            <a:r>
              <a:rPr lang="zh-CN" altLang="en-US" sz="3600" b="1" i="0" u="none" smtClean="0">
                <a:solidFill>
                  <a:srgbClr val="000000"/>
                </a:solidFill>
                <a:effectLst/>
                <a:latin typeface="黑体" pitchFamily="36"/>
                <a:ea typeface="黑体" pitchFamily="36"/>
              </a:rPr>
              <a:t>二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过一点作已知直线的垂线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重庆育才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学习了菱形后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a38de"/>
              </a:rPr>
              <a:t>小莉进行了拓展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性研究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过菱形的一个顶点分别向两条对边作垂线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25c9b"/>
              </a:rPr>
              <a:t>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两条垂线与对角线产生两个交点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9_c3eaa"/>
              </a:rPr>
              <a:t>那么这两个交点到此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顶点的距离关系如何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4_1709e"/>
              </a:rPr>
              <a:t>她的解决思路是通过证明对应线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段所在的两个三角形全等得出结论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838be"/>
              </a:rPr>
              <a:t>请根据她的思路完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成以下作图与填空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pSp>
        <p:nvGrpSpPr>
          <p:cNvPr id="3" name="yt_shape_11973" title="H_201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820690" y="3698159"/>
            <a:ext cx="2931773" cy="2323021"/>
            <a:chOff x="0" y="0"/>
            <a:chExt cx="3224950" cy="2555323"/>
          </a:xfrm>
        </p:grpSpPr>
        <p:pic>
          <p:nvPicPr>
            <p:cNvPr id="4" name="yt_image_11973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224950" cy="1965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1975" descr="{&quot;rangeId&quot;:0,&quot;IgnoreLineSpacing&quot;:1}"/>
            <p:cNvSpPr txBox="1"/>
            <p:nvPr/>
          </p:nvSpPr>
          <p:spPr>
            <a:xfrm>
              <a:off x="588522" y="20013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yt_image_11973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5925" y="2745807"/>
            <a:ext cx="3224950" cy="196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77" name="yt_shape_11977"/>
          <p:cNvSpPr txBox="1"/>
          <p:nvPr/>
        </p:nvSpPr>
        <p:spPr>
          <a:xfrm>
            <a:off x="540119" y="775979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用直尺和圆规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的垂线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垂足为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0214f"/>
              </a:rPr>
              <a:t>交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只保留作图痕迹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6" name="yt_shape_11978"/>
          <p:cNvSpPr txBox="1"/>
          <p:nvPr/>
        </p:nvSpPr>
        <p:spPr>
          <a:xfrm>
            <a:off x="540119" y="1920340"/>
            <a:ext cx="486511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作图如答案图所示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7" name="yt_image_11979" title="H_159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6263" y="2718819"/>
            <a:ext cx="3220272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yt_shape_11981"/>
          <p:cNvSpPr txBox="1"/>
          <p:nvPr/>
        </p:nvSpPr>
        <p:spPr>
          <a:xfrm>
            <a:off x="5488229" y="4982600"/>
            <a:ext cx="231633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8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2" name="yt_shape_11982"/>
          <p:cNvSpPr txBox="1"/>
          <p:nvPr/>
        </p:nvSpPr>
        <p:spPr>
          <a:xfrm>
            <a:off x="540119" y="821562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是菱形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e678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4728"/>
              </a:rPr>
              <a:t>交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8" name="yt_image_11979" title="H_159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4850" y="2636945"/>
            <a:ext cx="3542299" cy="2221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983" name="yt_shape_11983"/>
              <p:cNvSpPr txBox="1"/>
              <p:nvPr/>
            </p:nvSpPr>
            <p:spPr>
              <a:xfrm>
                <a:off x="540000" y="634213"/>
                <a:ext cx="8342027" cy="5229573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证明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是菱形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①</a:t>
                </a:r>
                <a:r>
                  <a:rPr sz="36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    </a:t>
                </a:r>
                <a:r>
                  <a:rPr sz="3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100" spc="-100">
                    <a:latin typeface="Times New Roman"/>
                  </a:rPr>
                  <a:t>⁠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,isEnd"/>
                  </a:rPr>
                  <a:t> 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M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AE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AM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°.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AE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180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AM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M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180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∴②</a:t>
                </a:r>
                <a:r>
                  <a:rPr sz="36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                                                </a:t>
                </a:r>
                <a:r>
                  <a:rPr sz="3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100" spc="-100">
                    <a:latin typeface="Times New Roman"/>
                  </a:rPr>
                  <a:t>⁠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hangingPunct="0"/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≌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③</a:t>
                </a:r>
                <a:r>
                  <a:rPr sz="36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               </a:t>
                </a:r>
                <a:r>
                  <a:rPr sz="5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100" spc="-100">
                    <a:latin typeface="Times New Roman"/>
                  </a:rPr>
                  <a:t>⁠</a:t>
                </a:r>
                <a:r>
                  <a:rPr lang="zh-CN" altLang="zh-CN" sz="3600" b="1" i="0" u="none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  <a:r>
                  <a:rPr lang="en-US" altLang="zh-CN" sz="3600" b="1" spc="375">
                    <a:solidFill>
                      <a:srgbClr val="00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>
                    <a:solidFill>
                      <a:srgbClr val="00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spc="375">
                    <a:solidFill>
                      <a:srgbClr val="00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spc="375">
                    <a:solidFill>
                      <a:srgbClr val="00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>
                    <a:solidFill>
                      <a:srgbClr val="00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spc="375">
                    <a:solidFill>
                      <a:srgbClr val="000000"/>
                    </a:solidFill>
                    <a:latin typeface="Times New Roman" pitchFamily="36"/>
                    <a:ea typeface="宋体" pitchFamily="36"/>
                  </a:rPr>
                  <a:t>N</a:t>
                </a:r>
                <a:r>
                  <a:rPr lang="en-US" altLang="zh-CN" sz="3600" b="1">
                    <a:solidFill>
                      <a:srgbClr val="00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>
                    <a:solidFill>
                      <a:srgbClr val="000000"/>
                    </a:solidFill>
                    <a:latin typeface="Times New Roman" pitchFamily="36"/>
                    <a:ea typeface="宋体" pitchFamily="36"/>
                    <a:sym typeface=",isEnd"/>
                  </a:rPr>
                  <a:t> 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endPara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  <a:sym typeface=",isEnd"/>
                </a:endParaRPr>
              </a:p>
            </p:txBody>
          </p:sp>
        </mc:Choice>
        <mc:Fallback xmlns="">
          <p:sp>
            <p:nvSpPr>
              <p:cNvPr id="11983" name="yt_shape_119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634213"/>
                <a:ext cx="8342027" cy="5229573"/>
              </a:xfrm>
              <a:prstGeom prst="rect">
                <a:avLst/>
              </a:prstGeom>
              <a:blipFill>
                <a:blip r:embed="rId2"/>
                <a:stretch>
                  <a:fillRect l="-3363" t="-3147" r="-1316" b="-44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081AF561-2D22-18E3-4179-11400713CD59}"/>
              </a:ext>
            </a:extLst>
          </p:cNvPr>
          <p:cNvSpPr txBox="1"/>
          <p:nvPr/>
        </p:nvSpPr>
        <p:spPr>
          <a:xfrm>
            <a:off x="3037614" y="1136047"/>
            <a:ext cx="132149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D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AB2108C-AE88-D435-5281-8F22AF5944D4}"/>
              </a:ext>
            </a:extLst>
          </p:cNvPr>
          <p:cNvSpPr txBox="1"/>
          <p:nvPr/>
        </p:nvSpPr>
        <p:spPr>
          <a:xfrm>
            <a:off x="1826352" y="4669124"/>
            <a:ext cx="41615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BA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DA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M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105C6DB-64E3-C488-B1AF-1C7ADC9FBDFB}"/>
              </a:ext>
            </a:extLst>
          </p:cNvPr>
          <p:cNvSpPr txBox="1"/>
          <p:nvPr/>
        </p:nvSpPr>
        <p:spPr>
          <a:xfrm>
            <a:off x="3669439" y="5217764"/>
            <a:ext cx="2073974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ambria Math" pitchFamily="36"/>
                <a:ea typeface="Cambria Math" pitchFamily="36"/>
                <a:cs typeface="+mn-cs"/>
              </a:rPr>
              <a:t>△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AD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N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6" name="yt_image_11979" title="H_159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8155" y="2563813"/>
            <a:ext cx="3220272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3" name="yt_shape_11993"/>
          <p:cNvSpPr txBox="1"/>
          <p:nvPr/>
        </p:nvSpPr>
        <p:spPr>
          <a:xfrm>
            <a:off x="540119" y="1470215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你依照题意完成下面的真命题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9_58972,isEnd"/>
              </a:rPr>
              <a:t>过菱形的一个顶点向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两条对边作垂线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与对角线产生两个交点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④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9.005039,H:43.2"/>
              </a:rPr>
              <a:t/>
            </a:r>
            <a:br>
              <a:rPr lang="zh-CN" altLang="zh-CN" sz="36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9.005039,H:43.2"/>
              </a:rPr>
            </a:b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                           </a:t>
            </a:r>
            <a:r>
              <a:rPr sz="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30EBC5E-DCAF-1EEA-6876-8934DC1A897B}"/>
              </a:ext>
            </a:extLst>
          </p:cNvPr>
          <p:cNvSpPr txBox="1"/>
          <p:nvPr/>
        </p:nvSpPr>
        <p:spPr>
          <a:xfrm>
            <a:off x="10543432" y="1947106"/>
            <a:ext cx="12119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  <a:sym typeface="_⨹_2_8ebdd"/>
              </a:rPr>
              <a:t>这两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/>
            </a:r>
            <a:b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</a:b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CFEBA98-E7EC-E8A3-2CD5-C22C0C51997C}"/>
              </a:ext>
            </a:extLst>
          </p:cNvPr>
          <p:cNvSpPr txBox="1"/>
          <p:nvPr/>
        </p:nvSpPr>
        <p:spPr>
          <a:xfrm>
            <a:off x="450108" y="2495746"/>
            <a:ext cx="6144323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个交点到此顶点的距离相等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6" name="yt_image_11979" title="H_159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5864" y="3212985"/>
            <a:ext cx="3220272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5" name="yt_shape_11995"/>
          <p:cNvSpPr txBox="1"/>
          <p:nvPr/>
        </p:nvSpPr>
        <p:spPr>
          <a:xfrm>
            <a:off x="540119" y="1247798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重庆巴蜀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在正方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直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l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630c7"/>
              </a:rPr>
              <a:t>1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经过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grpSp>
        <p:nvGrpSpPr>
          <p:cNvPr id="11996" name="yt_shape_11996" title="H_211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662977" y="2564940"/>
            <a:ext cx="2999395" cy="2691848"/>
            <a:chOff x="0" y="0"/>
            <a:chExt cx="2999395" cy="2691848"/>
          </a:xfrm>
        </p:grpSpPr>
        <p:pic>
          <p:nvPicPr>
            <p:cNvPr id="2" name="yt_image_11996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999395" cy="2101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998" name="yt_shape_11998" descr="{&quot;rangeId&quot;:0,&quot;IgnoreLineSpacing&quot;:1}"/>
            <p:cNvSpPr txBox="1"/>
            <p:nvPr/>
          </p:nvSpPr>
          <p:spPr>
            <a:xfrm>
              <a:off x="475745" y="21378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00" name="yt_shape_12000"/>
          <p:cNvSpPr txBox="1"/>
          <p:nvPr/>
        </p:nvSpPr>
        <p:spPr>
          <a:xfrm>
            <a:off x="540119" y="620209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用直尺和圆规作图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的垂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l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a3bc8"/>
              </a:rPr>
              <a:t>垂足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保留作图痕迹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不写过程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1022e"/>
              </a:rPr>
              <a:t>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下结论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12001" name="yt_shape_12001"/>
          <p:cNvSpPr txBox="1"/>
          <p:nvPr/>
        </p:nvSpPr>
        <p:spPr>
          <a:xfrm>
            <a:off x="540000" y="2332990"/>
            <a:ext cx="60224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作图如答案图所示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2002" name="yt_image_12002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541" y="2709874"/>
            <a:ext cx="3049702" cy="278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yt_shape_11996" title="H_211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2351740" y="3052774"/>
            <a:ext cx="2999395" cy="2691848"/>
            <a:chOff x="0" y="0"/>
            <a:chExt cx="2999395" cy="2691848"/>
          </a:xfrm>
        </p:grpSpPr>
        <p:pic>
          <p:nvPicPr>
            <p:cNvPr id="6" name="yt_image_11996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999395" cy="2101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yt_shape_11998" descr="{&quot;rangeId&quot;:0,&quot;IgnoreLineSpacing&quot;:1}"/>
            <p:cNvSpPr txBox="1"/>
            <p:nvPr/>
          </p:nvSpPr>
          <p:spPr>
            <a:xfrm>
              <a:off x="475745" y="21378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8" name="yt_shape_12004"/>
          <p:cNvSpPr txBox="1"/>
          <p:nvPr/>
        </p:nvSpPr>
        <p:spPr>
          <a:xfrm>
            <a:off x="6583113" y="5371198"/>
            <a:ext cx="231633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01" grpId="0" build="allAtOnce"/>
      <p:bldP spid="8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05" name="yt_shape_12005"/>
          <p:cNvSpPr txBox="1"/>
          <p:nvPr/>
        </p:nvSpPr>
        <p:spPr>
          <a:xfrm>
            <a:off x="540119" y="534496"/>
            <a:ext cx="11111999" cy="182819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同学们作图完成后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通过测量发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现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d73b"/>
              </a:rPr>
              <a:t>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且推理论证了该结论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4_64495"/>
              </a:rPr>
              <a:t>请你根据他们的推理论证过程完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成以下证明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12006" name="yt_shape_12006"/>
          <p:cNvSpPr txBox="1"/>
          <p:nvPr/>
        </p:nvSpPr>
        <p:spPr>
          <a:xfrm>
            <a:off x="540119" y="2247277"/>
            <a:ext cx="11492915" cy="182819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已知正方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分别是直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l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349c3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直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l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被一组对边截得的线段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4830d"/>
              </a:rPr>
              <a:t>：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5" name="yt_image_12002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9935" y="3486953"/>
            <a:ext cx="2772457" cy="2534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07" name="yt_shape_12007"/>
          <p:cNvSpPr txBox="1"/>
          <p:nvPr/>
        </p:nvSpPr>
        <p:spPr>
          <a:xfrm>
            <a:off x="540000" y="1310007"/>
            <a:ext cx="8196154" cy="387798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证明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是正方形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∴①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</a:t>
            </a:r>
            <a:r>
              <a:rPr sz="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°.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FG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∴②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                       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 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AEB256D-B3A4-2A30-3D9D-FEF53AB36A57}"/>
              </a:ext>
            </a:extLst>
          </p:cNvPr>
          <p:cNvSpPr txBox="1"/>
          <p:nvPr/>
        </p:nvSpPr>
        <p:spPr>
          <a:xfrm>
            <a:off x="1826352" y="2360481"/>
            <a:ext cx="213271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AD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41DB63A-29FA-1192-F8C4-E01ABDC000DC}"/>
              </a:ext>
            </a:extLst>
          </p:cNvPr>
          <p:cNvSpPr txBox="1"/>
          <p:nvPr/>
        </p:nvSpPr>
        <p:spPr>
          <a:xfrm>
            <a:off x="1826352" y="3457761"/>
            <a:ext cx="548551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AD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＋</a:t>
            </a:r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DF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G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90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5" name="yt_image_12002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4997" y="2673670"/>
            <a:ext cx="3049702" cy="278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014" name="yt_shape_12014"/>
              <p:cNvSpPr txBox="1"/>
              <p:nvPr/>
            </p:nvSpPr>
            <p:spPr>
              <a:xfrm>
                <a:off x="540000" y="1669304"/>
                <a:ext cx="7189661" cy="3159391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600" b="0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𝑬𝑨𝑫</m:t>
                            </m:r>
                            <m: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𝑭𝑫𝑪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0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𝑨𝑬𝑫</m:t>
                            </m:r>
                            <m: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𝑫𝑭𝑪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0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bar>
                              <m:barPr>
                                <m:ctrlPr>
                                  <a:rPr lang="en-US" altLang="zh-CN" sz="3600" b="1" i="1">
                                    <a:solidFill>
                                      <a:srgbClr val="01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72" charset="0"/>
                                  </a:rPr>
                                </m:ctrlPr>
                              </m:bar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3600" b="1" i="0">
                                    <a:solidFill>
                                      <a:srgbClr val="010000"/>
                                    </a:solidFill>
                                    <a:effectLst/>
                                    <a:latin typeface="宋体" panose="02040503050406030204" pitchFamily="72" charset="0"/>
                                    <a:ea typeface="宋体" panose="02040503050406030204" pitchFamily="72" charset="0"/>
                                  </a:rPr>
                                  <m:t>③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sz="3600" b="1" i="0">
                                    <a:solidFill>
                                      <a:srgbClr val="010000"/>
                                    </a:solidFill>
                                    <a:effectLst/>
                                    <a:latin typeface="Times New Roman" panose="02040503050406030204" pitchFamily="72" charset="0"/>
                                    <a:ea typeface="宋体" panose="02040503050406030204" pitchFamily="72" charset="0"/>
                                  </a:rPr>
                                  <m:t>　</m:t>
                                </m:r>
                                <m:r>
                                  <a:rPr lang="en-US" altLang="zh-CN" sz="3600" b="1" i="1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𝑨𝑫</m:t>
                                </m:r>
                                <m:r>
                                  <a:rPr lang="zh-CN" altLang="zh-CN" sz="3600" b="1" i="0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＝</m:t>
                                </m:r>
                                <m:r>
                                  <a:rPr lang="en-US" altLang="zh-CN" sz="3600" b="1" i="1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𝑫𝑪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sz="3600" b="1" i="0">
                                    <a:solidFill>
                                      <a:srgbClr val="010000"/>
                                    </a:solidFill>
                                    <a:effectLst/>
                                    <a:latin typeface="Times New Roman" panose="02040503050406030204" pitchFamily="72" charset="0"/>
                                    <a:ea typeface="宋体" panose="02040503050406030204" pitchFamily="72" charset="0"/>
                                  </a:rPr>
                                  <m:t>　</m:t>
                                </m:r>
                              </m:e>
                            </m:ba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A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</p:txBody>
          </p:sp>
        </mc:Choice>
        <mc:Fallback xmlns="" xmlns:a16="http://schemas.microsoft.com/office/drawing/2014/main">
          <p:sp>
            <p:nvSpPr>
              <p:cNvPr id="12014" name="yt_shape_12014" descr="{&quot;rangeId&quot;:29,&quot;mathAnswerShape&quot;:1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669304"/>
                <a:ext cx="7189661" cy="3159391"/>
              </a:xfrm>
              <a:prstGeom prst="rect">
                <a:avLst/>
              </a:prstGeom>
              <a:blipFill>
                <a:blip r:embed="rId2"/>
                <a:stretch>
                  <a:fillRect l="-3902" r="-2969" b="-79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BDB4C881-505C-BBC0-3FB2-F69604F04384}"/>
                  </a:ext>
                </a:extLst>
              </p:cNvPr>
              <p:cNvSpPr txBox="1"/>
              <p:nvPr/>
            </p:nvSpPr>
            <p:spPr>
              <a:xfrm>
                <a:off x="1662712" y="2930694"/>
                <a:ext cx="1913636" cy="642316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CN" sz="3600" b="1" i="1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𝑨𝑫</m:t>
                      </m:r>
                      <m:r>
                        <a:rPr kumimoji="0" lang="zh-CN" altLang="zh-CN" sz="3600" b="1" i="0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＝</m:t>
                      </m:r>
                      <m:r>
                        <a:rPr kumimoji="0" lang="en-US" altLang="zh-CN" sz="3600" b="1" i="1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𝑫𝑪</m:t>
                      </m:r>
                    </m:oMath>
                  </m:oMathPara>
                </a14:m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BDB4C881-505C-BBC0-3FB2-F69604F043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2712" y="2930694"/>
                <a:ext cx="1913636" cy="6423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yt_image_12002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40135" y="1975958"/>
            <a:ext cx="3049702" cy="278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5" name="yt_shape_11915"/>
          <p:cNvSpPr txBox="1"/>
          <p:nvPr/>
        </p:nvSpPr>
        <p:spPr>
          <a:xfrm>
            <a:off x="540000" y="816806"/>
            <a:ext cx="555921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黑体" pitchFamily="36"/>
                <a:ea typeface="黑体" pitchFamily="36"/>
              </a:rPr>
              <a:t>类型一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作一个角的平分线</a:t>
            </a:r>
          </a:p>
        </p:txBody>
      </p:sp>
      <p:sp>
        <p:nvSpPr>
          <p:cNvPr id="11916" name="yt_shape_11916"/>
          <p:cNvSpPr txBox="1"/>
          <p:nvPr/>
        </p:nvSpPr>
        <p:spPr>
          <a:xfrm>
            <a:off x="540119" y="1421592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重庆大渡口区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ABCD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13420"/>
              </a:rPr>
              <a:t>BE</a:t>
            </a:r>
            <a:r>
              <a:rPr lang="en-US" altLang="zh-CN" sz="3600" b="1" i="1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ABD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于点</a:t>
            </a:r>
            <a:r>
              <a:rPr lang="en-US" altLang="zh-CN" sz="3600" b="1" i="1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连结</a:t>
            </a:r>
            <a:r>
              <a:rPr lang="en-US" altLang="zh-CN" sz="3600" b="1" i="1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DE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22470"/>
              </a:rPr>
              <a:t>完成下列作图和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填空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2" name="yt_image_11917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4120" y="3715411"/>
            <a:ext cx="3378662" cy="1804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yt_shape_11921"/>
          <p:cNvSpPr txBox="1"/>
          <p:nvPr/>
        </p:nvSpPr>
        <p:spPr>
          <a:xfrm>
            <a:off x="540119" y="2996970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利用尺规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b948b"/>
              </a:rPr>
              <a:t>结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只保留作图痕迹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不写作法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）；</a:t>
            </a:r>
          </a:p>
        </p:txBody>
      </p:sp>
      <p:sp>
        <p:nvSpPr>
          <p:cNvPr id="8" name="yt_shape_11922"/>
          <p:cNvSpPr txBox="1"/>
          <p:nvPr/>
        </p:nvSpPr>
        <p:spPr>
          <a:xfrm>
            <a:off x="540119" y="4155754"/>
            <a:ext cx="60224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作图如答案图所示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9" name="yt_image_11923" title="H_142.1249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4120" y="3717020"/>
            <a:ext cx="3378662" cy="1804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yt_shape_11925"/>
          <p:cNvSpPr txBox="1"/>
          <p:nvPr/>
        </p:nvSpPr>
        <p:spPr>
          <a:xfrm>
            <a:off x="8143400" y="5520398"/>
            <a:ext cx="231633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10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18" name="yt_shape_12018"/>
          <p:cNvSpPr txBox="1"/>
          <p:nvPr/>
        </p:nvSpPr>
        <p:spPr>
          <a:xfrm>
            <a:off x="540120" y="601061"/>
            <a:ext cx="11388286" cy="33239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同学们进一步探究发现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3_37c29,isEnd"/>
              </a:rPr>
              <a:t>一条直线被正方形的一组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3_37c29,isEnd"/>
              </a:rPr>
              <a:t>对边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4_73ddb,isEnd"/>
              </a:rPr>
              <a:t>所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4_73ddb,isEnd"/>
              </a:rPr>
              <a:t>截得的线段与另一条直线被正方形的另一组对边所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4_73ddb,isEnd"/>
              </a:rPr>
              <a:t>截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线段垂直时均具备此特征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f5dc2,isEnd"/>
              </a:rPr>
              <a:t>请你依据题目中的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f5dc2,isEnd"/>
              </a:rPr>
              <a:t>相关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描述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完成下列命题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4_a7a5e,isEnd"/>
              </a:rPr>
              <a:t>两条直线分别被正方形的一组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4_a7a5e,isEnd"/>
              </a:rPr>
              <a:t>对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所截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若所截得的线段</a:t>
            </a:r>
            <a:r>
              <a:rPr lang="en-US" altLang="zh-CN" sz="3600" b="1" i="0" u="none" spc="-100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④</a:t>
            </a:r>
            <a:r>
              <a:rPr sz="3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                                                </a:t>
            </a:r>
            <a:r>
              <a:rPr sz="1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 smtClean="0">
                <a:latin typeface="Times New Roman"/>
              </a:rPr>
              <a:t>⁠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  <a:endParaRPr lang="en-US" altLang="zh-CN" sz="3600" b="1" i="0" u="none">
              <a:solidFill>
                <a:srgbClr val="000000"/>
              </a:solidFill>
              <a:effectLst/>
              <a:latin typeface="宋体" pitchFamily="36"/>
              <a:ea typeface="宋体" pitchFamily="36"/>
              <a:sym typeface=",isEnd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1D4F676-3FA5-DA19-2D0D-AC6DB0B4D373}"/>
              </a:ext>
            </a:extLst>
          </p:cNvPr>
          <p:cNvSpPr txBox="1"/>
          <p:nvPr/>
        </p:nvSpPr>
        <p:spPr>
          <a:xfrm>
            <a:off x="4007855" y="2708950"/>
            <a:ext cx="7061898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互相垂直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，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那么这两条线段相等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4" name="yt_image_12002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6348" y="3463595"/>
            <a:ext cx="2772456" cy="2534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20" name="yt_shape_12020"/>
          <p:cNvSpPr txBox="1"/>
          <p:nvPr/>
        </p:nvSpPr>
        <p:spPr>
          <a:xfrm>
            <a:off x="540000" y="540000"/>
            <a:ext cx="60224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黑体" pitchFamily="36"/>
                <a:ea typeface="黑体" pitchFamily="36"/>
              </a:rPr>
              <a:t>类型三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作线段的垂直平分线</a:t>
            </a:r>
          </a:p>
        </p:txBody>
      </p:sp>
      <p:sp>
        <p:nvSpPr>
          <p:cNvPr id="12021" name="yt_shape_12021"/>
          <p:cNvSpPr txBox="1"/>
          <p:nvPr/>
        </p:nvSpPr>
        <p:spPr>
          <a:xfrm>
            <a:off x="540119" y="1144786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重庆西附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在学习了平行线后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3dd08"/>
              </a:rPr>
              <a:t>小西进行了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如下思考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夹在一组平行线间的线段的垂直平分线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5de04"/>
              </a:rPr>
              <a:t>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4_2720b"/>
              </a:rPr>
              <a:t>平行线的两个交点和线段两端点所构成的四边形是什么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请根据小西的思路完成以下作图与填空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12022" name="yt_shape_12022" title="H_175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681379" y="3774499"/>
            <a:ext cx="2907437" cy="2234648"/>
            <a:chOff x="0" y="0"/>
            <a:chExt cx="2907437" cy="2234648"/>
          </a:xfrm>
        </p:grpSpPr>
        <p:pic>
          <p:nvPicPr>
            <p:cNvPr id="2" name="yt_image_12022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907437" cy="1644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024" name="yt_shape_12024" descr="{&quot;rangeId&quot;:0,&quot;IgnoreLineSpacing&quot;:1}"/>
            <p:cNvSpPr txBox="1"/>
            <p:nvPr/>
          </p:nvSpPr>
          <p:spPr>
            <a:xfrm>
              <a:off x="429766" y="16806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5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12026" name="yt_shape_12026"/>
          <p:cNvSpPr txBox="1"/>
          <p:nvPr/>
        </p:nvSpPr>
        <p:spPr>
          <a:xfrm>
            <a:off x="540000" y="3501005"/>
            <a:ext cx="714137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27" name="yt_shape_12027"/>
          <p:cNvSpPr txBox="1"/>
          <p:nvPr/>
        </p:nvSpPr>
        <p:spPr>
          <a:xfrm>
            <a:off x="540119" y="60381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用直尺和圆规完成以下基本作图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3fe52"/>
              </a:rPr>
              <a:t>的垂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直平分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c7404"/>
              </a:rPr>
              <a:t>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sp>
        <p:nvSpPr>
          <p:cNvPr id="12028" name="yt_shape_12028"/>
          <p:cNvSpPr txBox="1"/>
          <p:nvPr/>
        </p:nvSpPr>
        <p:spPr>
          <a:xfrm>
            <a:off x="540119" y="2316591"/>
            <a:ext cx="60224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作图如答案图所示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2029" name="yt_image_12029" title="H_174.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4020" y="2852960"/>
            <a:ext cx="2913195" cy="221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31" name="yt_shape_12031"/>
          <p:cNvSpPr txBox="1"/>
          <p:nvPr/>
        </p:nvSpPr>
        <p:spPr>
          <a:xfrm>
            <a:off x="6682447" y="5069110"/>
            <a:ext cx="231633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pSp>
        <p:nvGrpSpPr>
          <p:cNvPr id="6" name="yt_shape_12022" title="H_175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2593701" y="3124040"/>
            <a:ext cx="2907437" cy="2234648"/>
            <a:chOff x="0" y="0"/>
            <a:chExt cx="2907437" cy="2234648"/>
          </a:xfrm>
        </p:grpSpPr>
        <p:pic>
          <p:nvPicPr>
            <p:cNvPr id="7" name="yt_image_12022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907437" cy="1644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yt_shape_12024" descr="{&quot;rangeId&quot;:0,&quot;IgnoreLineSpacing&quot;:1}"/>
            <p:cNvSpPr txBox="1"/>
            <p:nvPr/>
          </p:nvSpPr>
          <p:spPr>
            <a:xfrm>
              <a:off x="429766" y="16806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5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28" grpId="0" build="allAtOnce"/>
      <p:bldP spid="12031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032" name="yt_shape_12032"/>
              <p:cNvSpPr txBox="1"/>
              <p:nvPr/>
            </p:nvSpPr>
            <p:spPr>
              <a:xfrm>
                <a:off x="540000" y="561308"/>
                <a:ext cx="6886501" cy="5375382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求证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AEC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是菱形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证明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∴①</a:t>
                </a:r>
                <a:r>
                  <a:rPr sz="36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                                              </a:t>
                </a:r>
                <a:r>
                  <a:rPr sz="5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100" spc="-100">
                    <a:latin typeface="Times New Roman"/>
                  </a:rPr>
                  <a:t>⁠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是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的垂直平分线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,isEnd"/>
                  </a:rPr>
                  <a:t> 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在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AO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和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CO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中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600" b="0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𝑭𝑨𝑶</m:t>
                            </m:r>
                            <m: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𝑬𝑪𝑶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0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bar>
                              <m:barPr>
                                <m:ctrlPr>
                                  <a:rPr lang="en-US" altLang="zh-CN" sz="3600" b="1" i="1">
                                    <a:solidFill>
                                      <a:srgbClr val="01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72" charset="0"/>
                                  </a:rPr>
                                </m:ctrlPr>
                              </m:bar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3600" b="1" i="0">
                                    <a:solidFill>
                                      <a:srgbClr val="010000"/>
                                    </a:solidFill>
                                    <a:effectLst/>
                                    <a:latin typeface="宋体" panose="02040503050406030204" pitchFamily="72" charset="0"/>
                                    <a:ea typeface="宋体" panose="02040503050406030204" pitchFamily="72" charset="0"/>
                                  </a:rPr>
                                  <m:t>②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sz="3600" b="1" i="0">
                                    <a:solidFill>
                                      <a:srgbClr val="010000"/>
                                    </a:solidFill>
                                    <a:effectLst/>
                                    <a:latin typeface="Times New Roman" panose="02040503050406030204" pitchFamily="72" charset="0"/>
                                    <a:ea typeface="宋体" panose="02040503050406030204" pitchFamily="72" charset="0"/>
                                  </a:rPr>
                                  <m:t>　</m:t>
                                </m:r>
                                <m:r>
                                  <a:rPr lang="en-US" altLang="zh-CN" sz="3600" b="1" i="1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𝑨𝑶</m:t>
                                </m:r>
                                <m:r>
                                  <a:rPr lang="zh-CN" altLang="zh-CN" sz="3600" b="1" i="0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＝</m:t>
                                </m:r>
                                <m:r>
                                  <a:rPr lang="en-US" altLang="zh-CN" sz="3600" b="1" i="1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𝑪𝑶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sz="3600" b="1" i="0">
                                    <a:solidFill>
                                      <a:srgbClr val="010000"/>
                                    </a:solidFill>
                                    <a:effectLst/>
                                    <a:latin typeface="Times New Roman" panose="02040503050406030204" pitchFamily="72" charset="0"/>
                                    <a:ea typeface="宋体" panose="02040503050406030204" pitchFamily="72" charset="0"/>
                                  </a:rPr>
                                  <m:t>　</m:t>
                                </m:r>
                              </m:e>
                            </m:ba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0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𝑨𝑶𝑭</m:t>
                            </m:r>
                            <m: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𝑪𝑶𝑬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  <a:sym typeface=",isEnd"/>
                  </a:rPr>
                  <a:t> </a:t>
                </a:r>
              </a:p>
            </p:txBody>
          </p:sp>
        </mc:Choice>
        <mc:Fallback xmlns="" xmlns:a16="http://schemas.microsoft.com/office/drawing/2014/main">
          <p:sp>
            <p:nvSpPr>
              <p:cNvPr id="12032" name="yt_shape_120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561308"/>
                <a:ext cx="6886501" cy="5375382"/>
              </a:xfrm>
              <a:prstGeom prst="rect">
                <a:avLst/>
              </a:prstGeom>
              <a:blipFill>
                <a:blip r:embed="rId2"/>
                <a:stretch>
                  <a:fillRect l="-4074" t="-3061" r="-33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F03D6542-C8E6-392F-007E-D48198F19633}"/>
              </a:ext>
            </a:extLst>
          </p:cNvPr>
          <p:cNvSpPr txBox="1"/>
          <p:nvPr/>
        </p:nvSpPr>
        <p:spPr>
          <a:xfrm>
            <a:off x="1826352" y="1611782"/>
            <a:ext cx="4043363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FA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O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EC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O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7CBF713D-506F-ADA9-2001-D081AF1372F8}"/>
                  </a:ext>
                </a:extLst>
              </p:cNvPr>
              <p:cNvSpPr txBox="1"/>
              <p:nvPr/>
            </p:nvSpPr>
            <p:spPr>
              <a:xfrm>
                <a:off x="1662712" y="4513097"/>
                <a:ext cx="1897761" cy="642316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CN" sz="3600" b="1" i="1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𝑨𝑶</m:t>
                      </m:r>
                      <m:r>
                        <a:rPr kumimoji="0" lang="zh-CN" altLang="zh-CN" sz="3600" b="1" i="0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＝</m:t>
                      </m:r>
                      <m:r>
                        <a:rPr kumimoji="0" lang="en-US" altLang="zh-CN" sz="3600" b="1" i="1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𝑪𝑶</m:t>
                      </m:r>
                    </m:oMath>
                  </m:oMathPara>
                </a14:m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 xmlns:a16="http://schemas.microsoft.com/office/drawing/2014/main">
          <p:sp>
            <p:nvSpPr>
              <p:cNvPr id="3" name="文本框 2" descr="{'rangeId': 16}">
                <a:extLst>
                  <a:ext uri="{FF2B5EF4-FFF2-40B4-BE49-F238E27FC236}">
                    <a16:creationId xmlns:a16="http://schemas.microsoft.com/office/drawing/2014/main" id="{7CBF713D-506F-ADA9-2001-D081AF1372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2712" y="4513097"/>
                <a:ext cx="1897761" cy="6423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yt_image_12029" title="H_174.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56067" y="2140924"/>
            <a:ext cx="2913195" cy="221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40" name="yt_shape_12040"/>
          <p:cNvSpPr txBox="1"/>
          <p:nvPr/>
        </p:nvSpPr>
        <p:spPr>
          <a:xfrm>
            <a:off x="540119" y="540000"/>
            <a:ext cx="11492915" cy="553997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），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∴③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a3b1e,isEnd"/>
              </a:rPr>
              <a:t>一组对边平行且相等的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四边形是平行四边形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是菱形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3_ffcd6,isEnd"/>
              </a:rPr>
              <a:t>一组邻边相等的平行四边形是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菱形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  <a:endParaRPr lang="en-US" altLang="zh-CN" sz="3600" b="1" i="0" u="none">
              <a:solidFill>
                <a:srgbClr val="000000"/>
              </a:solidFill>
              <a:effectLst/>
              <a:latin typeface="宋体" pitchFamily="36"/>
              <a:ea typeface="宋体" pitchFamily="36"/>
              <a:sym typeface=",isEnd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A0DB2F9-92D6-7870-6911-2906C9200F3A}"/>
              </a:ext>
            </a:extLst>
          </p:cNvPr>
          <p:cNvSpPr txBox="1"/>
          <p:nvPr/>
        </p:nvSpPr>
        <p:spPr>
          <a:xfrm>
            <a:off x="1874096" y="1041834"/>
            <a:ext cx="24597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F</a:t>
            </a:r>
            <a:r>
              <a:rPr kumimoji="0" lang="zh-CN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5" name="yt_image_12029" title="H_174.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9402" y="3805030"/>
            <a:ext cx="2913195" cy="221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40" name="yt_shape_12040"/>
          <p:cNvSpPr txBox="1"/>
          <p:nvPr/>
        </p:nvSpPr>
        <p:spPr>
          <a:xfrm>
            <a:off x="540119" y="1360055"/>
            <a:ext cx="11492915" cy="553997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作图过程中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小西进一步探究发现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5f56c,isEnd"/>
              </a:rPr>
              <a:t>夹在一组平行线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间的线段的垂直平分线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3_7ec63,isEnd"/>
              </a:rPr>
              <a:t>与平行线的两个交点和线段两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端点所构成的四边形是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④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ED97832-4EE4-7A49-D510-52809AD57610}"/>
              </a:ext>
            </a:extLst>
          </p:cNvPr>
          <p:cNvSpPr txBox="1"/>
          <p:nvPr/>
        </p:nvSpPr>
        <p:spPr>
          <a:xfrm>
            <a:off x="6031758" y="2376925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菱形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5" name="yt_image_12029" title="H_174.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012" y="3140980"/>
            <a:ext cx="2913195" cy="221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465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46" name="yt_shape_12046"/>
          <p:cNvSpPr txBox="1"/>
          <p:nvPr/>
        </p:nvSpPr>
        <p:spPr>
          <a:xfrm>
            <a:off x="540119" y="756010"/>
            <a:ext cx="11492915" cy="4985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在学习了平行四边形的相关知识后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6b1ac"/>
              </a:rPr>
              <a:t>小虹进行了拓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展性研究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她发现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5_2cd31"/>
              </a:rPr>
              <a:t>如果作平行四边形一条对角线的垂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直平分线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9_0646f"/>
              </a:rPr>
              <a:t>那么这条垂直平分线在该四边形内部的线段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被这条对角线平分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5_b38f7"/>
              </a:rPr>
              <a:t>其解决问题的思路为通过证明对应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线段所在两个三角形全等即可得出结论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3" name="yt_shape_12054" title="H_174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554395" y="3573463"/>
            <a:ext cx="3464361" cy="2212423"/>
            <a:chOff x="0" y="0"/>
            <a:chExt cx="3464361" cy="2212423"/>
          </a:xfrm>
        </p:grpSpPr>
        <p:pic>
          <p:nvPicPr>
            <p:cNvPr id="4" name="yt_image_12054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958537" cy="1622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2056" descr="{&quot;rangeId&quot;:0,&quot;IgnoreLineSpacing&quot;:1}"/>
            <p:cNvSpPr txBox="1"/>
            <p:nvPr/>
          </p:nvSpPr>
          <p:spPr>
            <a:xfrm>
              <a:off x="119" y="1658425"/>
              <a:ext cx="3464242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　</a:t>
              </a:r>
            </a:p>
          </p:txBody>
        </p:sp>
      </p:grp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49" name="yt_shape_12049"/>
          <p:cNvSpPr txBox="1"/>
          <p:nvPr/>
        </p:nvSpPr>
        <p:spPr>
          <a:xfrm>
            <a:off x="540000" y="2816313"/>
            <a:ext cx="486511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作图如答案图所示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2050" name="yt_image_12050" title="H_192.5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60060" y="2848983"/>
            <a:ext cx="2955022" cy="244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52" name="yt_shape_12052"/>
          <p:cNvSpPr txBox="1"/>
          <p:nvPr/>
        </p:nvSpPr>
        <p:spPr>
          <a:xfrm>
            <a:off x="6960060" y="5343982"/>
            <a:ext cx="23163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6" name="yt_shape_12046"/>
          <p:cNvSpPr txBox="1"/>
          <p:nvPr/>
        </p:nvSpPr>
        <p:spPr>
          <a:xfrm>
            <a:off x="540119" y="573634"/>
            <a:ext cx="11492915" cy="2528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请根据她的思路完成以下作图和填空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用直尺和圆规作平行四边</a:t>
            </a:r>
            <a:r>
              <a:rPr lang="zh-CN" altLang="zh-CN" sz="3600" b="1" i="0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的对角</a:t>
            </a:r>
            <a:r>
              <a:rPr lang="zh-CN" altLang="zh-CN" sz="3600" b="1" i="0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03ef9"/>
              </a:rPr>
              <a:t>的垂直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平分线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垂足</a:t>
            </a:r>
            <a:r>
              <a:rPr lang="zh-CN" altLang="zh-CN" sz="3600" b="1" i="0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0a566"/>
              </a:rPr>
              <a:t>只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保留作图痕迹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endParaRPr lang="zh-CN" altLang="zh-CN" sz="3600" b="1" i="0" u="none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</p:txBody>
      </p:sp>
      <p:grpSp>
        <p:nvGrpSpPr>
          <p:cNvPr id="7" name="yt_shape_12054" title="H_174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2279735" y="3522711"/>
            <a:ext cx="3464361" cy="2212423"/>
            <a:chOff x="0" y="0"/>
            <a:chExt cx="3464361" cy="2212423"/>
          </a:xfrm>
        </p:grpSpPr>
        <p:pic>
          <p:nvPicPr>
            <p:cNvPr id="8" name="yt_image_12054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958537" cy="1622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yt_shape_12056" descr="{&quot;rangeId&quot;:0,&quot;IgnoreLineSpacing&quot;:1}"/>
            <p:cNvSpPr txBox="1"/>
            <p:nvPr/>
          </p:nvSpPr>
          <p:spPr>
            <a:xfrm>
              <a:off x="119" y="1658425"/>
              <a:ext cx="3464242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　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49" grpId="0" build="allAtOnce"/>
      <p:bldP spid="12052" grpId="0" build="allAtOnce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yt_shape_12053"/>
          <p:cNvSpPr txBox="1"/>
          <p:nvPr/>
        </p:nvSpPr>
        <p:spPr>
          <a:xfrm>
            <a:off x="540119" y="965821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是对角线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6ff91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垂直平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垂足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6" name="yt_image_12050" title="H_192.5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5164" y="2351088"/>
            <a:ext cx="2955022" cy="244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58" name="yt_shape_12058"/>
          <p:cNvSpPr txBox="1"/>
          <p:nvPr/>
        </p:nvSpPr>
        <p:spPr>
          <a:xfrm>
            <a:off x="540000" y="1033008"/>
            <a:ext cx="7838684" cy="4431983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证明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①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</a:t>
            </a:r>
            <a:r>
              <a:rPr sz="1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垂直平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∴②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</a:t>
            </a:r>
            <a:r>
              <a:rPr sz="1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③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</a:t>
            </a:r>
            <a:r>
              <a:rPr sz="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），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 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E5A2FFA-6AE3-0B2B-950C-1BAE0280162D}"/>
              </a:ext>
            </a:extLst>
          </p:cNvPr>
          <p:cNvSpPr txBox="1"/>
          <p:nvPr/>
        </p:nvSpPr>
        <p:spPr>
          <a:xfrm>
            <a:off x="3778977" y="2083482"/>
            <a:ext cx="2090738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FA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O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A77C2A7-A3AC-70FF-9E07-8B289B9215F2}"/>
              </a:ext>
            </a:extLst>
          </p:cNvPr>
          <p:cNvSpPr txBox="1"/>
          <p:nvPr/>
        </p:nvSpPr>
        <p:spPr>
          <a:xfrm>
            <a:off x="1873977" y="3180762"/>
            <a:ext cx="25105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O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</a:t>
            </a:r>
            <a:r>
              <a:rPr kumimoji="0" lang="zh-CN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O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E0F7C54-B04A-5D9A-2638-D8A3CB5D7379}"/>
              </a:ext>
            </a:extLst>
          </p:cNvPr>
          <p:cNvSpPr txBox="1"/>
          <p:nvPr/>
        </p:nvSpPr>
        <p:spPr>
          <a:xfrm>
            <a:off x="4237764" y="3729402"/>
            <a:ext cx="213271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FO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7" name="yt_image_12050" title="H_192.5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3564" y="2083482"/>
            <a:ext cx="2955022" cy="244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926" name="yt_shape_11926"/>
              <p:cNvSpPr txBox="1"/>
              <p:nvPr/>
            </p:nvSpPr>
            <p:spPr>
              <a:xfrm>
                <a:off x="540000" y="789416"/>
                <a:ext cx="7838684" cy="4919167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证明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,isEnd"/>
                  </a:rPr>
                  <a:t> 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证明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是平行四边形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①</a:t>
                </a:r>
                <a:r>
                  <a:rPr sz="36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                </a:t>
                </a:r>
                <a:r>
                  <a:rPr sz="4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100" spc="-100">
                    <a:latin typeface="Times New Roman"/>
                  </a:rPr>
                  <a:t>⁠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平分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,isEnd"/>
                  </a:rPr>
                  <a:t> 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平分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,isEnd"/>
                  </a:rPr>
                  <a:t> </a:t>
                </a:r>
              </a:p>
            </p:txBody>
          </p:sp>
        </mc:Choice>
        <mc:Fallback xmlns="" xmlns:a16="http://schemas.microsoft.com/office/drawing/2014/main">
          <p:sp>
            <p:nvSpPr>
              <p:cNvPr id="11926" name="yt_shape_119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789416"/>
                <a:ext cx="7838684" cy="4919167"/>
              </a:xfrm>
              <a:prstGeom prst="rect">
                <a:avLst/>
              </a:prstGeom>
              <a:blipFill>
                <a:blip r:embed="rId2"/>
                <a:stretch>
                  <a:fillRect l="-3580" t="-3346" r="-2802" b="-21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C8E1083D-B317-8BA1-1156-CC126E08011B}"/>
              </a:ext>
            </a:extLst>
          </p:cNvPr>
          <p:cNvSpPr txBox="1"/>
          <p:nvPr/>
        </p:nvSpPr>
        <p:spPr>
          <a:xfrm>
            <a:off x="3778977" y="2388530"/>
            <a:ext cx="213271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AB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D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5" name="yt_image_11923" title="H_142.1249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48080" y="2526506"/>
            <a:ext cx="3378662" cy="1804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66" name="yt_shape_12066"/>
          <p:cNvSpPr txBox="1"/>
          <p:nvPr/>
        </p:nvSpPr>
        <p:spPr>
          <a:xfrm>
            <a:off x="540119" y="783457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小虹再进一步研究发现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3_60029,isEnd"/>
              </a:rPr>
              <a:t>过平行四边形的对角线中点的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3_f7f35,isEnd"/>
              </a:rPr>
              <a:t>所有与该四边形一组对边相交所得的线段均具备此特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1_5b038,isEnd"/>
              </a:rPr>
              <a:t>请你依照题目中的相关表述完成下面真命题的填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过平行四边形的对角线中点的直线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④</a:t>
            </a:r>
          </a:p>
          <a:p>
            <a:pPr eaLnBrk="1" latinLnBrk="0" hangingPunct="0">
              <a:lnSpc>
                <a:spcPct val="100000"/>
              </a:lnSpc>
            </a:pP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                                                                                                   </a:t>
            </a:r>
            <a:r>
              <a:rPr sz="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60962EB-6E68-95E2-C727-3852C25AA6AD}"/>
              </a:ext>
            </a:extLst>
          </p:cNvPr>
          <p:cNvSpPr txBox="1"/>
          <p:nvPr/>
        </p:nvSpPr>
        <p:spPr>
          <a:xfrm>
            <a:off x="908896" y="2931211"/>
            <a:ext cx="10273410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与其一组对边相交所得的线段被这条对角线平分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4" name="yt_image_12050" title="H_192.5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5164" y="3573463"/>
            <a:ext cx="2955022" cy="244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68" name="yt_shape_12068"/>
          <p:cNvSpPr txBox="1"/>
          <p:nvPr/>
        </p:nvSpPr>
        <p:spPr>
          <a:xfrm>
            <a:off x="540000" y="1288230"/>
            <a:ext cx="60224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黑体" pitchFamily="36"/>
                <a:ea typeface="黑体" pitchFamily="36"/>
              </a:rPr>
              <a:t>类型四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作一个角等于已知角</a:t>
            </a:r>
          </a:p>
        </p:txBody>
      </p:sp>
      <p:sp>
        <p:nvSpPr>
          <p:cNvPr id="12069" name="yt_shape_12069"/>
          <p:cNvSpPr txBox="1"/>
          <p:nvPr/>
        </p:nvSpPr>
        <p:spPr>
          <a:xfrm>
            <a:off x="540119" y="1893016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重庆一中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5c80c"/>
              </a:rPr>
              <a:t>为其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对角线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grpSp>
        <p:nvGrpSpPr>
          <p:cNvPr id="12070" name="yt_shape_12070" title="H_157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649662" y="3284990"/>
            <a:ext cx="2892675" cy="2006048"/>
            <a:chOff x="0" y="0"/>
            <a:chExt cx="2892675" cy="2006048"/>
          </a:xfrm>
        </p:grpSpPr>
        <p:pic>
          <p:nvPicPr>
            <p:cNvPr id="2" name="yt_image_12070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92675" cy="1416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072" name="yt_shape_12072" descr="{&quot;rangeId&quot;:0,&quot;IgnoreLineSpacing&quot;:1}"/>
            <p:cNvSpPr txBox="1"/>
            <p:nvPr/>
          </p:nvSpPr>
          <p:spPr>
            <a:xfrm>
              <a:off x="422385" y="14520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7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74" name="yt_shape_12074"/>
          <p:cNvSpPr txBox="1"/>
          <p:nvPr/>
        </p:nvSpPr>
        <p:spPr>
          <a:xfrm>
            <a:off x="540119" y="1192684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用直尺和圆规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使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eebdb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sp>
        <p:nvSpPr>
          <p:cNvPr id="12075" name="yt_shape_12075"/>
          <p:cNvSpPr txBox="1"/>
          <p:nvPr/>
        </p:nvSpPr>
        <p:spPr>
          <a:xfrm>
            <a:off x="540119" y="2351468"/>
            <a:ext cx="60224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作图如答案图所示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2076" name="yt_image_12076" title="H_125.37496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62602" y="3108618"/>
            <a:ext cx="2896400" cy="159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78" name="yt_shape_12078"/>
          <p:cNvSpPr txBox="1"/>
          <p:nvPr/>
        </p:nvSpPr>
        <p:spPr>
          <a:xfrm>
            <a:off x="6562721" y="4751317"/>
            <a:ext cx="231633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pSp>
        <p:nvGrpSpPr>
          <p:cNvPr id="10" name="yt_shape_12070" title="H_157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2711765" y="3299267"/>
            <a:ext cx="2892675" cy="2006048"/>
            <a:chOff x="0" y="0"/>
            <a:chExt cx="2892675" cy="2006048"/>
          </a:xfrm>
        </p:grpSpPr>
        <p:pic>
          <p:nvPicPr>
            <p:cNvPr id="11" name="yt_image_12070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892675" cy="1416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yt_shape_12072" descr="{&quot;rangeId&quot;:0,&quot;IgnoreLineSpacing&quot;:1}"/>
            <p:cNvSpPr txBox="1"/>
            <p:nvPr/>
          </p:nvSpPr>
          <p:spPr>
            <a:xfrm>
              <a:off x="422385" y="14520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7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75" grpId="0" build="allAtOnce"/>
      <p:bldP spid="12078" grpId="0" build="allAtOnce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79" name="yt_shape_12079"/>
          <p:cNvSpPr txBox="1"/>
          <p:nvPr/>
        </p:nvSpPr>
        <p:spPr>
          <a:xfrm>
            <a:off x="540119" y="1310007"/>
            <a:ext cx="11492915" cy="38779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小明思考此时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是否会垂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直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bd878,isEnd"/>
              </a:rPr>
              <a:t>为了探究这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个问题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小明尝试利用证明三角形全等来推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01b9e,isEnd"/>
              </a:rPr>
              <a:t>导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请根据小明的思路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完成以下填空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：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证明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是矩形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①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</a:t>
            </a:r>
            <a:r>
              <a:rPr sz="1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 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B7435A6A-3906-D46F-EEF3-879E20334B10}"/>
              </a:ext>
            </a:extLst>
          </p:cNvPr>
          <p:cNvSpPr txBox="1"/>
          <p:nvPr/>
        </p:nvSpPr>
        <p:spPr>
          <a:xfrm>
            <a:off x="4226771" y="3457761"/>
            <a:ext cx="24851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</a:t>
            </a:r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∥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D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4" name="yt_image_12076" title="H_125.37496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80110" y="3573463"/>
            <a:ext cx="2896400" cy="159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084" name="yt_shape_12084"/>
              <p:cNvSpPr txBox="1"/>
              <p:nvPr/>
            </p:nvSpPr>
            <p:spPr>
              <a:xfrm>
                <a:off x="540000" y="561308"/>
                <a:ext cx="7164012" cy="5375382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600" b="0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𝑩𝑨𝑬</m:t>
                            </m:r>
                            <m: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𝑫𝑪𝑭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0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𝑨𝑩</m:t>
                            </m:r>
                            <m: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𝑪𝑫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0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bar>
                              <m:barPr>
                                <m:ctrlPr>
                                  <a:rPr lang="en-US" altLang="zh-CN" sz="3600" b="1" i="1">
                                    <a:solidFill>
                                      <a:srgbClr val="01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72" charset="0"/>
                                  </a:rPr>
                                </m:ctrlPr>
                              </m:bar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3600" b="1" i="0">
                                    <a:solidFill>
                                      <a:srgbClr val="010000"/>
                                    </a:solidFill>
                                    <a:effectLst/>
                                    <a:latin typeface="宋体" panose="02040503050406030204" pitchFamily="72" charset="0"/>
                                    <a:ea typeface="宋体" panose="02040503050406030204" pitchFamily="72" charset="0"/>
                                  </a:rPr>
                                  <m:t>②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sz="3600" b="1" i="0">
                                    <a:solidFill>
                                      <a:srgbClr val="010000"/>
                                    </a:solidFill>
                                    <a:effectLst/>
                                    <a:latin typeface="Times New Roman" panose="02040503050406030204" pitchFamily="72" charset="0"/>
                                    <a:ea typeface="宋体" panose="02040503050406030204" pitchFamily="72" charset="0"/>
                                  </a:rPr>
                                  <m:t>　</m:t>
                                </m:r>
                                <m:r>
                                  <a:rPr lang="en-US" altLang="zh-CN" sz="3600" b="1" i="0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∠</m:t>
                                </m:r>
                                <m:r>
                                  <a:rPr lang="en-US" altLang="zh-CN" sz="3600" b="1" i="1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𝑨𝑩𝑬</m:t>
                                </m:r>
                                <m:r>
                                  <a:rPr lang="zh-CN" altLang="zh-CN" sz="3600" b="1" i="0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＝</m:t>
                                </m:r>
                                <m:r>
                                  <a:rPr lang="en-US" altLang="zh-CN" sz="3600" b="1" i="0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∠</m:t>
                                </m:r>
                                <m:r>
                                  <a:rPr lang="en-US" altLang="zh-CN" sz="3600" b="1" i="1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𝑪𝑫𝑭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sz="3600" b="1" i="0">
                                    <a:solidFill>
                                      <a:srgbClr val="010000"/>
                                    </a:solidFill>
                                    <a:effectLst/>
                                    <a:latin typeface="Times New Roman" panose="02040503050406030204" pitchFamily="72" charset="0"/>
                                    <a:ea typeface="宋体" panose="02040503050406030204" pitchFamily="72" charset="0"/>
                                  </a:rPr>
                                  <m:t>　</m:t>
                                </m:r>
                              </m:e>
                            </m:ba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  <a:sym typeface=",isEnd"/>
                  </a:rPr>
                  <a:t> 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A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），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∴③</a:t>
                </a:r>
                <a:r>
                  <a:rPr sz="36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                                              </a:t>
                </a:r>
                <a:r>
                  <a:rPr sz="11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100" spc="-100">
                    <a:latin typeface="Times New Roman"/>
                  </a:rPr>
                  <a:t>⁠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∴④</a:t>
                </a:r>
                <a:r>
                  <a:rPr sz="36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                                     </a:t>
                </a:r>
                <a:r>
                  <a:rPr sz="9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100" spc="-100">
                    <a:latin typeface="Times New Roman"/>
                  </a:rPr>
                  <a:t>⁠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CF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,isEnd"/>
                  </a:rPr>
                  <a:t> </a:t>
                </a:r>
              </a:p>
            </p:txBody>
          </p:sp>
        </mc:Choice>
        <mc:Fallback xmlns="" xmlns:a16="http://schemas.microsoft.com/office/drawing/2014/main">
          <p:sp>
            <p:nvSpPr>
              <p:cNvPr id="12084" name="yt_shape_120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561308"/>
                <a:ext cx="7164012" cy="5375382"/>
              </a:xfrm>
              <a:prstGeom prst="rect">
                <a:avLst/>
              </a:prstGeom>
              <a:blipFill>
                <a:blip r:embed="rId2"/>
                <a:stretch>
                  <a:fillRect l="-3915" r="-2979" b="-4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5978FF43-3681-CF4A-0B06-6E8950A0B0D0}"/>
                  </a:ext>
                </a:extLst>
              </p:cNvPr>
              <p:cNvSpPr txBox="1"/>
              <p:nvPr/>
            </p:nvSpPr>
            <p:spPr>
              <a:xfrm>
                <a:off x="1662712" y="1725193"/>
                <a:ext cx="3096324" cy="642316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CN" sz="3600" b="1" i="0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∠</m:t>
                      </m:r>
                      <m:r>
                        <a:rPr kumimoji="0" lang="en-US" altLang="zh-CN" sz="3600" b="1" i="1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𝑨𝑩𝑬</m:t>
                      </m:r>
                      <m:r>
                        <a:rPr kumimoji="0" lang="zh-CN" altLang="zh-CN" sz="3600" b="1" i="0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＝</m:t>
                      </m:r>
                      <m:r>
                        <a:rPr kumimoji="0" lang="en-US" altLang="zh-CN" sz="3600" b="1" i="0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∠</m:t>
                      </m:r>
                      <m:r>
                        <a:rPr kumimoji="0" lang="en-US" altLang="zh-CN" sz="3600" b="1" i="1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𝑪𝑫𝑭</m:t>
                      </m:r>
                    </m:oMath>
                  </m:oMathPara>
                </a14:m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 xmlns:a16="http://schemas.microsoft.com/office/drawing/2014/main">
          <p:sp>
            <p:nvSpPr>
              <p:cNvPr id="2" name="文本框 1" descr="{'rangeId': 44, 'mathAnswerShape': 1}">
                <a:extLst>
                  <a:ext uri="{FF2B5EF4-FFF2-40B4-BE49-F238E27FC236}">
                    <a16:creationId xmlns:a16="http://schemas.microsoft.com/office/drawing/2014/main" id="{5978FF43-3681-CF4A-0B06-6E8950A0B0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2712" y="1725193"/>
                <a:ext cx="3096324" cy="6423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>
            <a:extLst>
              <a:ext uri="{FF2B5EF4-FFF2-40B4-BE49-F238E27FC236}">
                <a16:creationId xmlns:a16="http://schemas.microsoft.com/office/drawing/2014/main" id="{0F9FC6CC-D56E-9F9E-CEE9-B6C2EF84FD94}"/>
              </a:ext>
            </a:extLst>
          </p:cNvPr>
          <p:cNvSpPr txBox="1"/>
          <p:nvPr/>
        </p:nvSpPr>
        <p:spPr>
          <a:xfrm>
            <a:off x="1826352" y="3094698"/>
            <a:ext cx="40599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AE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CF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D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DCAF701-7185-64E2-F35F-0EE3170B3B61}"/>
              </a:ext>
            </a:extLst>
          </p:cNvPr>
          <p:cNvSpPr txBox="1"/>
          <p:nvPr/>
        </p:nvSpPr>
        <p:spPr>
          <a:xfrm>
            <a:off x="1826352" y="4191978"/>
            <a:ext cx="34820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AE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90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6" name="yt_image_12076" title="H_125.37496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6460" y="1676765"/>
            <a:ext cx="2896400" cy="159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92" name="yt_shape_12092"/>
          <p:cNvSpPr txBox="1"/>
          <p:nvPr/>
        </p:nvSpPr>
        <p:spPr>
          <a:xfrm>
            <a:off x="540119" y="1377152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重庆八中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35c3"/>
              </a:rPr>
              <a:t>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上的中点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grpSp>
        <p:nvGrpSpPr>
          <p:cNvPr id="12093" name="yt_shape_12093" title="H_191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725986" y="2485148"/>
            <a:ext cx="2740027" cy="2433085"/>
            <a:chOff x="0" y="0"/>
            <a:chExt cx="2740027" cy="2433085"/>
          </a:xfrm>
        </p:grpSpPr>
        <p:pic>
          <p:nvPicPr>
            <p:cNvPr id="2" name="yt_image_12093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740027" cy="18430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095" name="yt_shape_12095" descr="{&quot;rangeId&quot;:0,&quot;IgnoreLineSpacing&quot;:1}"/>
            <p:cNvSpPr txBox="1"/>
            <p:nvPr/>
          </p:nvSpPr>
          <p:spPr>
            <a:xfrm>
              <a:off x="346061" y="18790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8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97" name="yt_shape_12097"/>
          <p:cNvSpPr txBox="1"/>
          <p:nvPr/>
        </p:nvSpPr>
        <p:spPr>
          <a:xfrm>
            <a:off x="540120" y="758937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尺规作图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下方作射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使得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5d5f2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且射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的延长线于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不写作法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649cf"/>
              </a:rPr>
              <a:t>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留作图痕迹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）；</a:t>
            </a:r>
          </a:p>
        </p:txBody>
      </p:sp>
      <p:sp>
        <p:nvSpPr>
          <p:cNvPr id="12098" name="yt_shape_12098"/>
          <p:cNvSpPr txBox="1"/>
          <p:nvPr/>
        </p:nvSpPr>
        <p:spPr>
          <a:xfrm>
            <a:off x="540000" y="2471718"/>
            <a:ext cx="60224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作图如答案图所示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4" name="yt_shape_12093" title="H_191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2203893" y="3296412"/>
            <a:ext cx="2740027" cy="2433085"/>
            <a:chOff x="0" y="0"/>
            <a:chExt cx="2740027" cy="2433085"/>
          </a:xfrm>
        </p:grpSpPr>
        <p:pic>
          <p:nvPicPr>
            <p:cNvPr id="5" name="yt_image_12093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740027" cy="18430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yt_shape_12095" descr="{&quot;rangeId&quot;:0,&quot;IgnoreLineSpacing&quot;:1}"/>
            <p:cNvSpPr txBox="1"/>
            <p:nvPr/>
          </p:nvSpPr>
          <p:spPr>
            <a:xfrm>
              <a:off x="346061" y="18790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8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pic>
        <p:nvPicPr>
          <p:cNvPr id="7" name="yt_image_12099" title="H_256.7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8049" y="1914774"/>
            <a:ext cx="2751472" cy="326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yt_shape_12101"/>
          <p:cNvSpPr txBox="1"/>
          <p:nvPr/>
        </p:nvSpPr>
        <p:spPr>
          <a:xfrm>
            <a:off x="7320204" y="5371699"/>
            <a:ext cx="231633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98" grpId="0" build="allAtOnce"/>
      <p:bldP spid="8" grpId="0" build="allAtOnce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102" name="yt_shape_12102"/>
              <p:cNvSpPr txBox="1"/>
              <p:nvPr/>
            </p:nvSpPr>
            <p:spPr>
              <a:xfrm>
                <a:off x="540119" y="702662"/>
                <a:ext cx="11492915" cy="509267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在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所作的图中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连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结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若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f5f20,isEnd"/>
                  </a:rPr>
                  <a:t>求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证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ABE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是菱形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请补全下面的证明过程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）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证明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为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边上的中点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,isEnd"/>
                  </a:rPr>
                  <a:t> 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在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和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中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600" b="0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𝑨𝑪𝑫</m:t>
                            </m:r>
                            <m: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𝑬𝑩𝑫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0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𝑫𝑪</m:t>
                            </m:r>
                            <m: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𝑫𝑩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0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𝑨𝑫𝑪</m:t>
                            </m:r>
                            <m: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𝑬𝑫𝑩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  <a:sym typeface=",isEnd"/>
                  </a:rPr>
                  <a:t> 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≌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①</a:t>
                </a:r>
                <a:r>
                  <a:rPr sz="36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              </a:t>
                </a:r>
                <a:r>
                  <a:rPr sz="17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A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），</a:t>
                </a:r>
              </a:p>
            </p:txBody>
          </p:sp>
        </mc:Choice>
        <mc:Fallback xmlns="" xmlns:a16="http://schemas.microsoft.com/office/drawing/2014/main">
          <p:sp>
            <p:nvSpPr>
              <p:cNvPr id="12102" name="yt_shape_121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702662"/>
                <a:ext cx="11492915" cy="5092676"/>
              </a:xfrm>
              <a:prstGeom prst="rect">
                <a:avLst/>
              </a:prstGeom>
              <a:blipFill>
                <a:blip r:embed="rId2"/>
                <a:stretch>
                  <a:fillRect l="-2440" t="-3230" b="-45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362F4AC1-0F09-D2F0-B6E0-1758619D52AA}"/>
              </a:ext>
            </a:extLst>
          </p:cNvPr>
          <p:cNvSpPr txBox="1"/>
          <p:nvPr/>
        </p:nvSpPr>
        <p:spPr>
          <a:xfrm>
            <a:off x="3694958" y="5150640"/>
            <a:ext cx="2048574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ambria Math" pitchFamily="36"/>
                <a:ea typeface="Cambria Math" pitchFamily="36"/>
                <a:cs typeface="+mn-cs"/>
              </a:rPr>
              <a:t>△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ED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4" name="yt_image_12099" title="H_256.7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16175" y="2211041"/>
            <a:ext cx="2751472" cy="326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9" name="yt_shape_12109"/>
          <p:cNvSpPr txBox="1"/>
          <p:nvPr/>
        </p:nvSpPr>
        <p:spPr>
          <a:xfrm>
            <a:off x="540119" y="1310007"/>
            <a:ext cx="11492915" cy="38779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</a:t>
            </a:r>
            <a:r>
              <a:rPr sz="1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∥③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</a:t>
            </a:r>
            <a:r>
              <a:rPr sz="1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又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平行四边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菱形</a:t>
            </a:r>
            <a:endParaRPr lang="en-US" altLang="zh-CN" sz="3600" b="1" i="0" u="none" smtClean="0">
              <a:solidFill>
                <a:srgbClr val="000000"/>
              </a:solidFill>
              <a:effectLst/>
              <a:latin typeface="Times New Roman" pitchFamily="36"/>
              <a:ea typeface="宋体" pitchFamily="36"/>
            </a:endParaRP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④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3D4263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 smtClean="0">
                <a:latin typeface="Times New Roman"/>
              </a:rPr>
              <a:t>⁠</a:t>
            </a:r>
            <a:r>
              <a:rPr sz="3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</a:t>
            </a:r>
            <a:r>
              <a:rPr sz="1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3D4263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9237C4E-44EE-4084-85E4-C3DCCEEA8127}"/>
              </a:ext>
            </a:extLst>
          </p:cNvPr>
          <p:cNvSpPr txBox="1"/>
          <p:nvPr/>
        </p:nvSpPr>
        <p:spPr>
          <a:xfrm>
            <a:off x="3037733" y="1263201"/>
            <a:ext cx="129609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677CAA9-21B4-B55D-4A5C-BD3A09665B82}"/>
              </a:ext>
            </a:extLst>
          </p:cNvPr>
          <p:cNvSpPr txBox="1"/>
          <p:nvPr/>
        </p:nvSpPr>
        <p:spPr>
          <a:xfrm>
            <a:off x="3037733" y="2360481"/>
            <a:ext cx="129609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7BC46F4-28B1-DDE9-F901-6F3D70D6334A}"/>
              </a:ext>
            </a:extLst>
          </p:cNvPr>
          <p:cNvSpPr txBox="1"/>
          <p:nvPr/>
        </p:nvSpPr>
        <p:spPr>
          <a:xfrm>
            <a:off x="2351740" y="4509075"/>
            <a:ext cx="39646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  <a:sym typeface="_⨹_8_d4b2d"/>
              </a:rPr>
              <a:t>一组邻边相等的</a:t>
            </a:r>
            <a:r>
              <a:rPr kumimoji="0" lang="zh-CN" altLang="zh-CN" sz="3600" b="1" i="0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  <a:sym typeface="_⨹_8_d4b2d"/>
              </a:rPr>
              <a:t>平</a:t>
            </a:r>
            <a:r>
              <a:rPr lang="zh-CN" altLang="zh-CN" sz="3600" b="1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</a:rPr>
              <a:t>行四边形是菱形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/>
            </a:r>
            <a:b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</a:b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44BB6B3-65AD-759B-B990-EA2514AAC563}"/>
              </a:ext>
            </a:extLst>
          </p:cNvPr>
          <p:cNvSpPr txBox="1"/>
          <p:nvPr/>
        </p:nvSpPr>
        <p:spPr>
          <a:xfrm>
            <a:off x="450108" y="4555041"/>
            <a:ext cx="38503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7" name="yt_image_12099" title="H_256.7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2140" y="1051244"/>
            <a:ext cx="2751472" cy="326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939" name="yt_shape_11939"/>
              <p:cNvSpPr txBox="1"/>
              <p:nvPr/>
            </p:nvSpPr>
            <p:spPr>
              <a:xfrm>
                <a:off x="540000" y="298799"/>
                <a:ext cx="6984476" cy="5375382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eaLnBrk="1" latinLnBrk="0" hangingPunct="0"/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∴②</a:t>
                </a:r>
                <a:r>
                  <a:rPr sz="24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                                               </a:t>
                </a:r>
                <a:r>
                  <a:rPr sz="11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100" spc="-100">
                    <a:latin typeface="Times New Roman"/>
                  </a:rPr>
                  <a:t>⁠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/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,isEnd"/>
                  </a:rPr>
                  <a:t> </a:t>
                </a:r>
              </a:p>
              <a:p>
                <a:pPr eaLnBrk="1" latinLnBrk="0" hangingPunct="0"/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在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DO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和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BO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中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/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600" b="0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𝑭𝑫𝑶</m:t>
                            </m:r>
                            <m: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𝑬𝑩𝑶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0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𝑶𝑫</m:t>
                            </m:r>
                            <m: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𝑶𝑩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0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bar>
                              <m:barPr>
                                <m:ctrlPr>
                                  <a:rPr lang="en-US" altLang="zh-CN" sz="3600" b="1" i="1">
                                    <a:solidFill>
                                      <a:srgbClr val="01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72" charset="0"/>
                                  </a:rPr>
                                </m:ctrlPr>
                              </m:bar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3600" b="1" i="0">
                                    <a:solidFill>
                                      <a:srgbClr val="010000"/>
                                    </a:solidFill>
                                    <a:effectLst/>
                                    <a:latin typeface="宋体" panose="02040503050406030204" pitchFamily="72" charset="0"/>
                                    <a:ea typeface="宋体" panose="02040503050406030204" pitchFamily="72" charset="0"/>
                                  </a:rPr>
                                  <m:t>③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sz="3600" b="1" i="0">
                                    <a:solidFill>
                                      <a:srgbClr val="010000"/>
                                    </a:solidFill>
                                    <a:effectLst/>
                                    <a:latin typeface="Times New Roman" panose="02040503050406030204" pitchFamily="72" charset="0"/>
                                    <a:ea typeface="宋体" panose="02040503050406030204" pitchFamily="72" charset="0"/>
                                  </a:rPr>
                                  <m:t>　</m:t>
                                </m:r>
                                <m:r>
                                  <a:rPr lang="en-US" altLang="zh-CN" sz="3600" b="1" i="0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∠</m:t>
                                </m:r>
                                <m:r>
                                  <a:rPr lang="en-US" altLang="zh-CN" sz="3600" b="1" i="1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𝑫𝑶𝑭</m:t>
                                </m:r>
                                <m:r>
                                  <a:rPr lang="zh-CN" altLang="zh-CN" sz="3600" b="1" i="0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＝</m:t>
                                </m:r>
                                <m:r>
                                  <a:rPr lang="en-US" altLang="zh-CN" sz="3600" b="1" i="0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∠</m:t>
                                </m:r>
                                <m:r>
                                  <a:rPr lang="en-US" altLang="zh-CN" sz="3600" b="1" i="1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𝑩𝑶𝑬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sz="3600" b="1" i="0">
                                    <a:solidFill>
                                      <a:srgbClr val="010000"/>
                                    </a:solidFill>
                                    <a:effectLst/>
                                    <a:latin typeface="Times New Roman" panose="02040503050406030204" pitchFamily="72" charset="0"/>
                                    <a:ea typeface="宋体" panose="02040503050406030204" pitchFamily="72" charset="0"/>
                                  </a:rPr>
                                  <m:t>　</m:t>
                                </m:r>
                              </m:e>
                            </m:ba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  <a:sym typeface=",isEnd"/>
                  </a:rPr>
                  <a:t> </a:t>
                </a:r>
              </a:p>
              <a:p>
                <a:pPr eaLnBrk="1" latinLnBrk="0" hangingPunct="0"/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DO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BO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A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  <a:p>
                <a:pPr eaLnBrk="1" latinLnBrk="0" hangingPunct="0"/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∴④</a:t>
                </a:r>
                <a:r>
                  <a:rPr sz="24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                       </a:t>
                </a:r>
                <a:r>
                  <a:rPr sz="2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100" spc="-100">
                    <a:latin typeface="Times New Roman"/>
                  </a:rPr>
                  <a:t>⁠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  <a:p>
                <a:pPr hangingPunct="0"/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BED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为平行四边形</a:t>
                </a:r>
                <a:r>
                  <a:rPr lang="zh-CN" altLang="zh-CN" sz="3600" b="1" i="0" u="none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  <a:endParaRPr lang="en-US" altLang="zh-CN" sz="3600" b="1" i="0" u="none" smtClean="0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  <a:sym typeface=",isEnd"/>
                </a:endParaRPr>
              </a:p>
              <a:p>
                <a:pPr hangingPunct="0"/>
                <a:r>
                  <a:rPr lang="en-US" altLang="zh-CN" sz="3600" b="1" spc="375" smtClean="0">
                    <a:solidFill>
                      <a:srgbClr val="00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>
                    <a:solidFill>
                      <a:srgbClr val="000000"/>
                    </a:solidFill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spc="375">
                    <a:solidFill>
                      <a:srgbClr val="000000"/>
                    </a:solidFill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spc="375">
                    <a:solidFill>
                      <a:srgbClr val="00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>
                    <a:solidFill>
                      <a:srgbClr val="000000"/>
                    </a:solidFill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spc="375">
                    <a:solidFill>
                      <a:srgbClr val="00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>
                    <a:solidFill>
                      <a:srgbClr val="00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>
                    <a:solidFill>
                      <a:srgbClr val="000000"/>
                    </a:solidFill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eaLnBrk="1" latinLnBrk="0" hangingPunct="0"/>
                <a:endPara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  <a:sym typeface=",isEnd"/>
                </a:endParaRPr>
              </a:p>
            </p:txBody>
          </p:sp>
        </mc:Choice>
        <mc:Fallback xmlns="">
          <p:sp>
            <p:nvSpPr>
              <p:cNvPr id="11939" name="yt_shape_119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298799"/>
                <a:ext cx="6984476" cy="5375382"/>
              </a:xfrm>
              <a:prstGeom prst="rect">
                <a:avLst/>
              </a:prstGeom>
              <a:blipFill>
                <a:blip r:embed="rId2"/>
                <a:stretch>
                  <a:fillRect l="-4017" t="-2608" r="-3231" b="-145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E9FF9F05-328C-4859-A593-EFBB677B8837}"/>
              </a:ext>
            </a:extLst>
          </p:cNvPr>
          <p:cNvSpPr txBox="1"/>
          <p:nvPr/>
        </p:nvSpPr>
        <p:spPr>
          <a:xfrm>
            <a:off x="1826352" y="251993"/>
            <a:ext cx="40853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FD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EB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D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390C397-5B96-77B0-D908-8736765BF3A7}"/>
                  </a:ext>
                </a:extLst>
              </p:cNvPr>
              <p:cNvSpPr txBox="1"/>
              <p:nvPr/>
            </p:nvSpPr>
            <p:spPr>
              <a:xfrm>
                <a:off x="1662712" y="3108604"/>
                <a:ext cx="3175699" cy="642316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CN" sz="3600" b="1" i="0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∠</m:t>
                      </m:r>
                      <m:r>
                        <a:rPr kumimoji="0" lang="en-US" altLang="zh-CN" sz="3600" b="1" i="1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𝑫𝑶𝑭</m:t>
                      </m:r>
                      <m:r>
                        <a:rPr kumimoji="0" lang="zh-CN" altLang="zh-CN" sz="3600" b="1" i="0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＝</m:t>
                      </m:r>
                      <m:r>
                        <a:rPr kumimoji="0" lang="en-US" altLang="zh-CN" sz="3600" b="1" i="0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∠</m:t>
                      </m:r>
                      <m:r>
                        <a:rPr kumimoji="0" lang="en-US" altLang="zh-CN" sz="3600" b="1" i="1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𝑩𝑶𝑬</m:t>
                      </m:r>
                    </m:oMath>
                  </m:oMathPara>
                </a14:m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390C397-5B96-77B0-D908-8736765BF3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2712" y="3108604"/>
                <a:ext cx="3175699" cy="6423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文本框 3">
            <a:extLst>
              <a:ext uri="{FF2B5EF4-FFF2-40B4-BE49-F238E27FC236}">
                <a16:creationId xmlns:a16="http://schemas.microsoft.com/office/drawing/2014/main" id="{FF69F413-D383-C01A-46C3-0DC9CB01E753}"/>
              </a:ext>
            </a:extLst>
          </p:cNvPr>
          <p:cNvSpPr txBox="1"/>
          <p:nvPr/>
        </p:nvSpPr>
        <p:spPr>
          <a:xfrm>
            <a:off x="1873977" y="4478109"/>
            <a:ext cx="24851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D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F</a:t>
            </a:r>
            <a:r>
              <a:rPr kumimoji="0" lang="zh-CN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yt_shape_11944"/>
          <p:cNvSpPr txBox="1"/>
          <p:nvPr/>
        </p:nvSpPr>
        <p:spPr>
          <a:xfrm>
            <a:off x="540000" y="5708708"/>
            <a:ext cx="272350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/>
            <a:endParaRPr lang="en-US" altLang="zh-CN" sz="3600" b="1" i="1" u="none">
              <a:solidFill>
                <a:srgbClr val="000000"/>
              </a:solidFill>
              <a:effectLst/>
              <a:latin typeface="Times New Roman" pitchFamily="36"/>
              <a:ea typeface="宋体" pitchFamily="36"/>
            </a:endParaRPr>
          </a:p>
        </p:txBody>
      </p:sp>
      <p:pic>
        <p:nvPicPr>
          <p:cNvPr id="9" name="yt_image_11923" title="H_142.1249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20085" y="1945933"/>
            <a:ext cx="3378662" cy="1804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45" name="yt_shape_11945"/>
          <p:cNvSpPr txBox="1"/>
          <p:nvPr/>
        </p:nvSpPr>
        <p:spPr>
          <a:xfrm>
            <a:off x="540119" y="540000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小高在学习矩形的判定之后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9_10471"/>
              </a:rPr>
              <a:t>想继续研究判定一个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平行四边形是矩形的方法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2_fcb81"/>
              </a:rPr>
              <a:t>他的想法是作平行四边形两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相邻内角的角平分线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与两内角公共边的对边相交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186be"/>
              </a:rPr>
              <a:t>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这相邻内角的顶点到对应交点的距离相等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46490"/>
              </a:rPr>
              <a:t>则可论证该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平行四边形是矩形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11946" name="yt_shape_11946" title="H_205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898210" y="2829492"/>
            <a:ext cx="2776732" cy="2615648"/>
            <a:chOff x="0" y="0"/>
            <a:chExt cx="2776732" cy="2615648"/>
          </a:xfrm>
        </p:grpSpPr>
        <p:pic>
          <p:nvPicPr>
            <p:cNvPr id="2" name="yt_image_11946">
              <a:extLst>
                <a:ext uri="">
  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776732" cy="2025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948" name="yt_shape_11948" descr="{&quot;rangeId&quot;:0,&quot;IgnoreLineSpacing&quot;:1}"/>
            <p:cNvSpPr txBox="1"/>
            <p:nvPr/>
          </p:nvSpPr>
          <p:spPr>
            <a:xfrm>
              <a:off x="364413" y="20616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6" name="yt_shape_11950"/>
          <p:cNvSpPr txBox="1"/>
          <p:nvPr/>
        </p:nvSpPr>
        <p:spPr>
          <a:xfrm>
            <a:off x="540119" y="5417219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用直尺和圆规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作射线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CF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ad362"/>
              </a:rPr>
              <a:t>于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51" name="yt_shape_11951"/>
          <p:cNvSpPr txBox="1"/>
          <p:nvPr/>
        </p:nvSpPr>
        <p:spPr>
          <a:xfrm>
            <a:off x="540119" y="815718"/>
            <a:ext cx="60224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作图如答案图所示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1952" name="yt_image_11952" title="H_163.1249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7287" y="1700880"/>
            <a:ext cx="2777425" cy="207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54" name="yt_shape_11954"/>
          <p:cNvSpPr txBox="1"/>
          <p:nvPr/>
        </p:nvSpPr>
        <p:spPr>
          <a:xfrm>
            <a:off x="5087930" y="3822898"/>
            <a:ext cx="231633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9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9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51" grpId="0" build="allAtOnce"/>
      <p:bldP spid="11954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55" name="yt_shape_11955"/>
          <p:cNvSpPr txBox="1"/>
          <p:nvPr/>
        </p:nvSpPr>
        <p:spPr>
          <a:xfrm>
            <a:off x="540119" y="756010"/>
            <a:ext cx="11492915" cy="4985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在平行四边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68e21,isEnd"/>
              </a:rPr>
              <a:t>平分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ce76b,isEnd"/>
              </a:rPr>
              <a:t>且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平行四边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是矩形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证明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分别平分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 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①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</a:t>
            </a:r>
            <a:r>
              <a:rPr sz="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</a:t>
            </a:r>
            <a:r>
              <a:rPr sz="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，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EB05B85-CBC2-E618-C557-B2D7068C6AE6}"/>
              </a:ext>
            </a:extLst>
          </p:cNvPr>
          <p:cNvSpPr txBox="1"/>
          <p:nvPr/>
        </p:nvSpPr>
        <p:spPr>
          <a:xfrm>
            <a:off x="7743082" y="4001044"/>
            <a:ext cx="132149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D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8A0A49B-DAC2-9B11-A340-FB39815DD60A}"/>
              </a:ext>
            </a:extLst>
          </p:cNvPr>
          <p:cNvSpPr txBox="1"/>
          <p:nvPr/>
        </p:nvSpPr>
        <p:spPr>
          <a:xfrm>
            <a:off x="7633546" y="5098324"/>
            <a:ext cx="213271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DC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F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5" name="yt_image_11952" title="H_163.1249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92215" y="3059368"/>
            <a:ext cx="2524932" cy="188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962" name="yt_shape_11962"/>
              <p:cNvSpPr txBox="1"/>
              <p:nvPr/>
            </p:nvSpPr>
            <p:spPr>
              <a:xfrm>
                <a:off x="540000" y="702662"/>
                <a:ext cx="8838958" cy="5092676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,isEnd"/>
                  </a:rPr>
                  <a:t> 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在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和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中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600" b="0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𝑨𝑩</m:t>
                            </m:r>
                            <m: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𝑫𝑪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0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𝑨𝑬</m:t>
                            </m:r>
                            <m: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𝑫𝑭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0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𝑩𝑬</m:t>
                            </m:r>
                            <m: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𝑪𝑭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  <a:sym typeface=",isEnd"/>
                  </a:rPr>
                  <a:t> 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S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,isEnd"/>
                  </a:rPr>
                  <a:t> 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180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∴③</a:t>
                </a:r>
                <a:r>
                  <a:rPr sz="36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                                                                    </a:t>
                </a:r>
                <a:r>
                  <a:rPr sz="4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100" spc="-100">
                    <a:latin typeface="Times New Roman"/>
                  </a:rPr>
                  <a:t>⁠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平行四边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是矩形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</p:txBody>
          </p:sp>
        </mc:Choice>
        <mc:Fallback xmlns="" xmlns:a16="http://schemas.microsoft.com/office/drawing/2014/main">
          <p:sp>
            <p:nvSpPr>
              <p:cNvPr id="11962" name="yt_shape_119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702662"/>
                <a:ext cx="8838958" cy="5092676"/>
              </a:xfrm>
              <a:prstGeom prst="rect">
                <a:avLst/>
              </a:prstGeom>
              <a:blipFill>
                <a:blip r:embed="rId2"/>
                <a:stretch>
                  <a:fillRect l="-3172" t="-3230" r="-2345" b="-45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37F155E3-8955-883C-6391-41B5A0CB5048}"/>
              </a:ext>
            </a:extLst>
          </p:cNvPr>
          <p:cNvSpPr txBox="1"/>
          <p:nvPr/>
        </p:nvSpPr>
        <p:spPr>
          <a:xfrm>
            <a:off x="1826352" y="4602000"/>
            <a:ext cx="543471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BA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E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∠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CD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F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90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4" name="yt_image_11952" title="H_163.1249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8155" y="1177313"/>
            <a:ext cx="2777425" cy="207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70" name="yt_shape_11970"/>
          <p:cNvSpPr txBox="1"/>
          <p:nvPr/>
        </p:nvSpPr>
        <p:spPr>
          <a:xfrm>
            <a:off x="540119" y="972237"/>
            <a:ext cx="11492915" cy="33239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小高再进一步研究发现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3_bccee,isEnd"/>
              </a:rPr>
              <a:t>若这组邻角的角平分线与公共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边的对边延长线相交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结论仍然成立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因此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bf259,isEnd"/>
              </a:rPr>
              <a:t>小高得出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作平行四边形两相邻内角的角平分线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02113,isEnd"/>
              </a:rPr>
              <a:t>与两内角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公共边的对边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或对边延长线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de40e,isEnd"/>
              </a:rPr>
              <a:t>若这相邻内角的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顶点到对应交点的距离相等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④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9.005039,H:43.2"/>
              </a:rPr>
              <a:t/>
            </a:r>
            <a:br>
              <a:rPr lang="zh-CN" altLang="zh-CN" sz="36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9.005039,H:43.2"/>
              </a:rPr>
            </a:b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</a:t>
            </a:r>
            <a:r>
              <a:rPr sz="1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D54F89CE-8C48-567C-A01C-A499209FD997}"/>
              </a:ext>
            </a:extLst>
          </p:cNvPr>
          <p:cNvSpPr txBox="1"/>
          <p:nvPr/>
        </p:nvSpPr>
        <p:spPr>
          <a:xfrm>
            <a:off x="7790707" y="3119991"/>
            <a:ext cx="39646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  <a:sym typeface="_⨹_8_92d24"/>
              </a:rPr>
              <a:t>该平行四边形为矩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/>
            </a:r>
            <a:b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</a:b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B656EA6-9F05-2124-F61C-6EF4346B58BA}"/>
              </a:ext>
            </a:extLst>
          </p:cNvPr>
          <p:cNvSpPr txBox="1"/>
          <p:nvPr/>
        </p:nvSpPr>
        <p:spPr>
          <a:xfrm>
            <a:off x="450108" y="3668631"/>
            <a:ext cx="10976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形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5" name="yt_image_11952" title="H_163.1249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1890" y="3789025"/>
            <a:ext cx="2777425" cy="207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39</TotalTime>
  <Words>1185</Words>
  <Application>Microsoft Office PowerPoint</Application>
  <PresentationFormat>宽屏</PresentationFormat>
  <Paragraphs>192</Paragraphs>
  <Slides>38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115" baseType="lpstr">
      <vt:lpstr>,isEnd</vt:lpstr>
      <vt:lpstr>_⨹_1_01b9e,isEnd</vt:lpstr>
      <vt:lpstr>_⨹_1_0214f</vt:lpstr>
      <vt:lpstr>_⨹_1_0a566</vt:lpstr>
      <vt:lpstr>_⨹_1_1022e</vt:lpstr>
      <vt:lpstr>_⨹_1_186be</vt:lpstr>
      <vt:lpstr>_⨹_1_25c9b</vt:lpstr>
      <vt:lpstr>_⨹_1_349c3</vt:lpstr>
      <vt:lpstr>_⨹_1_4830d</vt:lpstr>
      <vt:lpstr>_⨹_1_5d5f2</vt:lpstr>
      <vt:lpstr>_⨹_1_5de04</vt:lpstr>
      <vt:lpstr>_⨹_1_630c7</vt:lpstr>
      <vt:lpstr>_⨹_1_649cf</vt:lpstr>
      <vt:lpstr>_⨹_1_6ff91</vt:lpstr>
      <vt:lpstr>_⨹_1_7d73b</vt:lpstr>
      <vt:lpstr>_⨹_1_ad362</vt:lpstr>
      <vt:lpstr>_⨹_1_b948b</vt:lpstr>
      <vt:lpstr>_⨹_1_c7404</vt:lpstr>
      <vt:lpstr>_⨹_1_ce76b,isEnd</vt:lpstr>
      <vt:lpstr>_⨹_1_e6782</vt:lpstr>
      <vt:lpstr>_⨹_1_eebdb</vt:lpstr>
      <vt:lpstr>_⨹_1_f35c3</vt:lpstr>
      <vt:lpstr>_⨹_1_f4728</vt:lpstr>
      <vt:lpstr>_⨹_1_f5f20,isEnd</vt:lpstr>
      <vt:lpstr>_⨹_10_a3b1e,isEnd</vt:lpstr>
      <vt:lpstr>_⨹_10_f5dc2,isEnd</vt:lpstr>
      <vt:lpstr>_⨹_12_fcb81</vt:lpstr>
      <vt:lpstr>_⨹_13_37c29,isEnd</vt:lpstr>
      <vt:lpstr>_⨹_13_60029,isEnd</vt:lpstr>
      <vt:lpstr>_⨹_13_7ec63,isEnd</vt:lpstr>
      <vt:lpstr>_⨹_13_bccee,isEnd</vt:lpstr>
      <vt:lpstr>_⨹_13_ffcd6,isEnd</vt:lpstr>
      <vt:lpstr>_⨹_14_1709e</vt:lpstr>
      <vt:lpstr>_⨹_14_64495</vt:lpstr>
      <vt:lpstr>_⨹_14_a7a5e,isEnd</vt:lpstr>
      <vt:lpstr>_⨹_15_2cd31</vt:lpstr>
      <vt:lpstr>_⨹_15_b38f7</vt:lpstr>
      <vt:lpstr>_⨹_19_0646f</vt:lpstr>
      <vt:lpstr>_⨹_2_13420</vt:lpstr>
      <vt:lpstr>_⨹_2_3fe52</vt:lpstr>
      <vt:lpstr>_⨹_2_5c80c</vt:lpstr>
      <vt:lpstr>_⨹_2_68e21,isEnd</vt:lpstr>
      <vt:lpstr>_⨹_2_8ebdd</vt:lpstr>
      <vt:lpstr>_⨹_2_a3bc8</vt:lpstr>
      <vt:lpstr>_⨹_21_5b038,isEnd</vt:lpstr>
      <vt:lpstr>_⨹_23_f7f35,isEnd</vt:lpstr>
      <vt:lpstr>_⨹_24_2720b</vt:lpstr>
      <vt:lpstr>_⨹_24_73ddb,isEnd</vt:lpstr>
      <vt:lpstr>_⨹_3_03ef9</vt:lpstr>
      <vt:lpstr>_⨹_4_02113,isEnd</vt:lpstr>
      <vt:lpstr>_⨹_4_bf259,isEnd</vt:lpstr>
      <vt:lpstr>_⨹_5_3dd08</vt:lpstr>
      <vt:lpstr>_⨹_5_46490</vt:lpstr>
      <vt:lpstr>_⨹_5_bd878,isEnd</vt:lpstr>
      <vt:lpstr>_⨹_6_6b1ac</vt:lpstr>
      <vt:lpstr>_⨹_7_22470</vt:lpstr>
      <vt:lpstr>_⨹_7_5f56c,isEnd</vt:lpstr>
      <vt:lpstr>_⨹_7_a38de</vt:lpstr>
      <vt:lpstr>_⨹_7_de40e,isEnd</vt:lpstr>
      <vt:lpstr>_⨹_8_838be</vt:lpstr>
      <vt:lpstr>_⨹_8_92d24</vt:lpstr>
      <vt:lpstr>_⨹_8_d4b2d</vt:lpstr>
      <vt:lpstr>_⨹_9_10471</vt:lpstr>
      <vt:lpstr>_⨹_9_58972,isEnd</vt:lpstr>
      <vt:lpstr>_⨹_9_c3eaa</vt:lpstr>
      <vt:lpstr>W:9.005039,H:43.2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15</cp:revision>
  <dcterms:created xsi:type="dcterms:W3CDTF">2024-11-12T00:51:32Z</dcterms:created>
  <dcterms:modified xsi:type="dcterms:W3CDTF">2024-11-24T02:48:25Z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